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0" d="100"/>
          <a:sy n="110" d="100"/>
        </p:scale>
        <p:origin x="-16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89238B-504B-473A-8E0A-CBF9446E5CCF}" type="doc">
      <dgm:prSet loTypeId="urn:microsoft.com/office/officeart/2005/8/layout/hList1" loCatId="list" qsTypeId="urn:microsoft.com/office/officeart/2005/8/quickstyle/simple1" qsCatId="simple" csTypeId="urn:microsoft.com/office/officeart/2005/8/colors/accent1_2" csCatId="accent1" phldr="1"/>
      <dgm:spPr/>
      <dgm:t>
        <a:bodyPr/>
        <a:lstStyle/>
        <a:p>
          <a:pPr latinLnBrk="1"/>
          <a:endParaRPr lang="ko-KR" altLang="en-US"/>
        </a:p>
      </dgm:t>
    </dgm:pt>
    <dgm:pt modelId="{0BC86E67-F922-4644-89DE-C970B4C0DF77}">
      <dgm:prSet/>
      <dgm:spPr/>
      <dgm:t>
        <a:bodyPr/>
        <a:lstStyle/>
        <a:p>
          <a:pPr algn="l" rtl="0" latinLnBrk="1"/>
          <a:r>
            <a:rPr lang="en-US" b="1" dirty="0" smtClean="0">
              <a:solidFill>
                <a:srgbClr val="FF0000"/>
              </a:solidFill>
            </a:rPr>
            <a:t>Basis</a:t>
          </a:r>
          <a:endParaRPr lang="ko-KR" b="1" dirty="0">
            <a:solidFill>
              <a:srgbClr val="FF0000"/>
            </a:solidFill>
          </a:endParaRPr>
        </a:p>
      </dgm:t>
    </dgm:pt>
    <dgm:pt modelId="{2A36005A-FE22-46A4-9761-714F9E352402}" type="parTrans" cxnId="{6E0AE748-66E8-4252-833B-08965A41971E}">
      <dgm:prSet/>
      <dgm:spPr/>
      <dgm:t>
        <a:bodyPr/>
        <a:lstStyle/>
        <a:p>
          <a:pPr latinLnBrk="1"/>
          <a:endParaRPr lang="ko-KR" altLang="en-US"/>
        </a:p>
      </dgm:t>
    </dgm:pt>
    <dgm:pt modelId="{6AC42BFA-5A57-4568-B8B4-91A2E3BD11A9}" type="sibTrans" cxnId="{6E0AE748-66E8-4252-833B-08965A41971E}">
      <dgm:prSet/>
      <dgm:spPr/>
      <dgm:t>
        <a:bodyPr/>
        <a:lstStyle/>
        <a:p>
          <a:pPr latinLnBrk="1"/>
          <a:endParaRPr lang="ko-KR" altLang="en-US"/>
        </a:p>
      </dgm:t>
    </dgm:pt>
    <dgm:pt modelId="{6475760B-FB7F-49FD-B93E-69B810382924}">
      <dgm:prSet/>
      <dgm:spPr/>
      <dgm:t>
        <a:bodyPr/>
        <a:lstStyle/>
        <a:p>
          <a:pPr rtl="0" latinLnBrk="1"/>
          <a:r>
            <a:rPr lang="en-US" dirty="0" smtClean="0"/>
            <a:t>Base: LME (London Metal Exchange) Lead </a:t>
          </a:r>
          <a:br>
            <a:rPr lang="en-US" dirty="0" smtClean="0"/>
          </a:br>
          <a:r>
            <a:rPr lang="en-US" dirty="0" smtClean="0"/>
            <a:t>Cash Seller and Settlement </a:t>
          </a:r>
          <a:endParaRPr lang="ko-KR" dirty="0"/>
        </a:p>
      </dgm:t>
    </dgm:pt>
    <dgm:pt modelId="{11B00BC7-6FC4-4EEB-B081-F2D307C6BC80}" type="parTrans" cxnId="{256195C8-67F2-464A-AEED-AB90C5050269}">
      <dgm:prSet/>
      <dgm:spPr/>
      <dgm:t>
        <a:bodyPr/>
        <a:lstStyle/>
        <a:p>
          <a:pPr latinLnBrk="1"/>
          <a:endParaRPr lang="ko-KR" altLang="en-US"/>
        </a:p>
      </dgm:t>
    </dgm:pt>
    <dgm:pt modelId="{D9951C09-97AB-4232-8AAD-308994458CFC}" type="sibTrans" cxnId="{256195C8-67F2-464A-AEED-AB90C5050269}">
      <dgm:prSet/>
      <dgm:spPr/>
      <dgm:t>
        <a:bodyPr/>
        <a:lstStyle/>
        <a:p>
          <a:pPr latinLnBrk="1"/>
          <a:endParaRPr lang="ko-KR" altLang="en-US"/>
        </a:p>
      </dgm:t>
    </dgm:pt>
    <dgm:pt modelId="{558A5B4F-7397-4DE4-950A-C0270A3216CA}">
      <dgm:prSet/>
      <dgm:spPr/>
      <dgm:t>
        <a:bodyPr/>
        <a:lstStyle/>
        <a:p>
          <a:pPr rtl="0" latinLnBrk="1"/>
          <a:r>
            <a:rPr lang="en-US" dirty="0" smtClean="0"/>
            <a:t>Price: 3 months average </a:t>
          </a:r>
          <a:endParaRPr lang="ko-KR" dirty="0"/>
        </a:p>
      </dgm:t>
    </dgm:pt>
    <dgm:pt modelId="{C6FB6591-F0BE-4E95-8FF2-319A53B8F157}" type="parTrans" cxnId="{C92D9F3C-2702-4D1A-9C41-3D442FCE727A}">
      <dgm:prSet/>
      <dgm:spPr/>
      <dgm:t>
        <a:bodyPr/>
        <a:lstStyle/>
        <a:p>
          <a:pPr latinLnBrk="1"/>
          <a:endParaRPr lang="ko-KR" altLang="en-US"/>
        </a:p>
      </dgm:t>
    </dgm:pt>
    <dgm:pt modelId="{5580C15C-360C-404F-9B33-C7E8ADD0452F}" type="sibTrans" cxnId="{C92D9F3C-2702-4D1A-9C41-3D442FCE727A}">
      <dgm:prSet/>
      <dgm:spPr/>
      <dgm:t>
        <a:bodyPr/>
        <a:lstStyle/>
        <a:p>
          <a:pPr latinLnBrk="1"/>
          <a:endParaRPr lang="ko-KR" altLang="en-US"/>
        </a:p>
      </dgm:t>
    </dgm:pt>
    <dgm:pt modelId="{4B22E31F-F573-46B6-93A0-335585D7CBFE}">
      <dgm:prSet/>
      <dgm:spPr/>
      <dgm:t>
        <a:bodyPr/>
        <a:lstStyle/>
        <a:p>
          <a:pPr rtl="0" latinLnBrk="1"/>
          <a:r>
            <a:rPr lang="en-US" dirty="0" smtClean="0"/>
            <a:t>Frequency: Quarterly </a:t>
          </a:r>
          <a:endParaRPr lang="ko-KR" dirty="0"/>
        </a:p>
      </dgm:t>
    </dgm:pt>
    <dgm:pt modelId="{7AC46B72-AA19-4B48-BD95-DEE3BE0E62BD}" type="parTrans" cxnId="{28964EED-FC8A-4D4F-91B4-2BD61C0D5E55}">
      <dgm:prSet/>
      <dgm:spPr/>
      <dgm:t>
        <a:bodyPr/>
        <a:lstStyle/>
        <a:p>
          <a:pPr latinLnBrk="1"/>
          <a:endParaRPr lang="ko-KR" altLang="en-US"/>
        </a:p>
      </dgm:t>
    </dgm:pt>
    <dgm:pt modelId="{E6B02DB1-85D2-469A-BCF8-3151658AC20A}" type="sibTrans" cxnId="{28964EED-FC8A-4D4F-91B4-2BD61C0D5E55}">
      <dgm:prSet/>
      <dgm:spPr/>
      <dgm:t>
        <a:bodyPr/>
        <a:lstStyle/>
        <a:p>
          <a:pPr latinLnBrk="1"/>
          <a:endParaRPr lang="ko-KR" altLang="en-US"/>
        </a:p>
      </dgm:t>
    </dgm:pt>
    <dgm:pt modelId="{526F6B1E-6D5E-4546-A600-9E2A501C9ED9}">
      <dgm:prSet/>
      <dgm:spPr/>
      <dgm:t>
        <a:bodyPr/>
        <a:lstStyle/>
        <a:p>
          <a:pPr rtl="0" latinLnBrk="1"/>
          <a:r>
            <a:rPr lang="en-US" dirty="0" smtClean="0"/>
            <a:t>Lag time: 1 month </a:t>
          </a:r>
          <a:endParaRPr lang="ko-KR" dirty="0"/>
        </a:p>
      </dgm:t>
    </dgm:pt>
    <dgm:pt modelId="{DE49A2EF-883D-4BDE-AF60-6E9A630837FE}" type="parTrans" cxnId="{1D25427E-61B0-45FC-A83D-5A5699A8BE57}">
      <dgm:prSet/>
      <dgm:spPr/>
      <dgm:t>
        <a:bodyPr/>
        <a:lstStyle/>
        <a:p>
          <a:pPr latinLnBrk="1"/>
          <a:endParaRPr lang="ko-KR" altLang="en-US"/>
        </a:p>
      </dgm:t>
    </dgm:pt>
    <dgm:pt modelId="{E12E95F1-B9B0-4220-8C1C-541893A52544}" type="sibTrans" cxnId="{1D25427E-61B0-45FC-A83D-5A5699A8BE57}">
      <dgm:prSet/>
      <dgm:spPr/>
      <dgm:t>
        <a:bodyPr/>
        <a:lstStyle/>
        <a:p>
          <a:pPr latinLnBrk="1"/>
          <a:endParaRPr lang="ko-KR" altLang="en-US"/>
        </a:p>
      </dgm:t>
    </dgm:pt>
    <dgm:pt modelId="{A8EB33FF-CC14-420F-ADA7-6D39010F293A}">
      <dgm:prSet/>
      <dgm:spPr/>
      <dgm:t>
        <a:bodyPr/>
        <a:lstStyle/>
        <a:p>
          <a:pPr algn="l" rtl="0" latinLnBrk="1"/>
          <a:r>
            <a:rPr lang="en-US" b="1" dirty="0" smtClean="0">
              <a:solidFill>
                <a:srgbClr val="FF0000"/>
              </a:solidFill>
            </a:rPr>
            <a:t>Example</a:t>
          </a:r>
          <a:r>
            <a:rPr lang="en-US" dirty="0" smtClean="0">
              <a:solidFill>
                <a:srgbClr val="FF0000"/>
              </a:solidFill>
            </a:rPr>
            <a:t>: price for Q4 </a:t>
          </a:r>
          <a:endParaRPr lang="ko-KR" dirty="0">
            <a:solidFill>
              <a:srgbClr val="FF0000"/>
            </a:solidFill>
          </a:endParaRPr>
        </a:p>
      </dgm:t>
    </dgm:pt>
    <dgm:pt modelId="{EB5FD1AA-34C1-407B-9648-4CCC51BB3B99}" type="parTrans" cxnId="{A7A5CD32-5720-4FCE-9A25-E8C0BB5E8F1B}">
      <dgm:prSet/>
      <dgm:spPr/>
      <dgm:t>
        <a:bodyPr/>
        <a:lstStyle/>
        <a:p>
          <a:pPr latinLnBrk="1"/>
          <a:endParaRPr lang="ko-KR" altLang="en-US"/>
        </a:p>
      </dgm:t>
    </dgm:pt>
    <dgm:pt modelId="{738E8BDB-1173-47F8-9F6D-3B9A7926B7D5}" type="sibTrans" cxnId="{A7A5CD32-5720-4FCE-9A25-E8C0BB5E8F1B}">
      <dgm:prSet/>
      <dgm:spPr/>
      <dgm:t>
        <a:bodyPr/>
        <a:lstStyle/>
        <a:p>
          <a:pPr latinLnBrk="1"/>
          <a:endParaRPr lang="ko-KR" altLang="en-US"/>
        </a:p>
      </dgm:t>
    </dgm:pt>
    <dgm:pt modelId="{F8A01FE9-4168-4C7E-B282-827BCFE304E4}">
      <dgm:prSet/>
      <dgm:spPr/>
      <dgm:t>
        <a:bodyPr/>
        <a:lstStyle/>
        <a:p>
          <a:pPr rtl="0" latinLnBrk="1"/>
          <a:r>
            <a:rPr lang="en-US" dirty="0" smtClean="0"/>
            <a:t>Price for delivery period 4 Quarter will be calculated from the average LME lead from June, July &amp; Aug. </a:t>
          </a:r>
          <a:endParaRPr lang="ko-KR" altLang="en-US" dirty="0"/>
        </a:p>
      </dgm:t>
    </dgm:pt>
    <dgm:pt modelId="{A75C5A56-6E85-4908-941E-2BBB41FBFCF7}" type="parTrans" cxnId="{30B4185A-1BA1-4BB4-B9C6-30A03AB86130}">
      <dgm:prSet/>
      <dgm:spPr/>
      <dgm:t>
        <a:bodyPr/>
        <a:lstStyle/>
        <a:p>
          <a:pPr latinLnBrk="1"/>
          <a:endParaRPr lang="ko-KR" altLang="en-US"/>
        </a:p>
      </dgm:t>
    </dgm:pt>
    <dgm:pt modelId="{4127866D-5969-4219-B683-F17231920107}" type="sibTrans" cxnId="{30B4185A-1BA1-4BB4-B9C6-30A03AB86130}">
      <dgm:prSet/>
      <dgm:spPr/>
      <dgm:t>
        <a:bodyPr/>
        <a:lstStyle/>
        <a:p>
          <a:pPr latinLnBrk="1"/>
          <a:endParaRPr lang="ko-KR" altLang="en-US"/>
        </a:p>
      </dgm:t>
    </dgm:pt>
    <dgm:pt modelId="{CCCB8388-01EC-409E-B316-325B5626D24C}" type="pres">
      <dgm:prSet presAssocID="{7F89238B-504B-473A-8E0A-CBF9446E5CCF}" presName="Name0" presStyleCnt="0">
        <dgm:presLayoutVars>
          <dgm:dir/>
          <dgm:animLvl val="lvl"/>
          <dgm:resizeHandles val="exact"/>
        </dgm:presLayoutVars>
      </dgm:prSet>
      <dgm:spPr/>
      <dgm:t>
        <a:bodyPr/>
        <a:lstStyle/>
        <a:p>
          <a:pPr latinLnBrk="1"/>
          <a:endParaRPr lang="ko-KR" altLang="en-US"/>
        </a:p>
      </dgm:t>
    </dgm:pt>
    <dgm:pt modelId="{E99DA054-2A9B-48C0-842C-183681790557}" type="pres">
      <dgm:prSet presAssocID="{0BC86E67-F922-4644-89DE-C970B4C0DF77}" presName="composite" presStyleCnt="0"/>
      <dgm:spPr/>
    </dgm:pt>
    <dgm:pt modelId="{5798F48F-DD4F-460A-B4D7-8828040D4233}" type="pres">
      <dgm:prSet presAssocID="{0BC86E67-F922-4644-89DE-C970B4C0DF77}" presName="parTx" presStyleLbl="alignNode1" presStyleIdx="0" presStyleCnt="2">
        <dgm:presLayoutVars>
          <dgm:chMax val="0"/>
          <dgm:chPref val="0"/>
          <dgm:bulletEnabled val="1"/>
        </dgm:presLayoutVars>
      </dgm:prSet>
      <dgm:spPr/>
      <dgm:t>
        <a:bodyPr/>
        <a:lstStyle/>
        <a:p>
          <a:pPr latinLnBrk="1"/>
          <a:endParaRPr lang="ko-KR" altLang="en-US"/>
        </a:p>
      </dgm:t>
    </dgm:pt>
    <dgm:pt modelId="{0106D86C-BB55-4C87-AC15-4D1010ED194D}" type="pres">
      <dgm:prSet presAssocID="{0BC86E67-F922-4644-89DE-C970B4C0DF77}" presName="desTx" presStyleLbl="alignAccFollowNode1" presStyleIdx="0" presStyleCnt="2">
        <dgm:presLayoutVars>
          <dgm:bulletEnabled val="1"/>
        </dgm:presLayoutVars>
      </dgm:prSet>
      <dgm:spPr/>
      <dgm:t>
        <a:bodyPr/>
        <a:lstStyle/>
        <a:p>
          <a:pPr latinLnBrk="1"/>
          <a:endParaRPr lang="ko-KR" altLang="en-US"/>
        </a:p>
      </dgm:t>
    </dgm:pt>
    <dgm:pt modelId="{581BF70D-B926-48AD-AA61-DC49531EF1F8}" type="pres">
      <dgm:prSet presAssocID="{6AC42BFA-5A57-4568-B8B4-91A2E3BD11A9}" presName="space" presStyleCnt="0"/>
      <dgm:spPr/>
    </dgm:pt>
    <dgm:pt modelId="{0147199F-C4FD-459C-8FA7-5DDD296DEE4A}" type="pres">
      <dgm:prSet presAssocID="{A8EB33FF-CC14-420F-ADA7-6D39010F293A}" presName="composite" presStyleCnt="0"/>
      <dgm:spPr/>
    </dgm:pt>
    <dgm:pt modelId="{826FED0B-1EB7-462E-8844-2BB9B36651CB}" type="pres">
      <dgm:prSet presAssocID="{A8EB33FF-CC14-420F-ADA7-6D39010F293A}" presName="parTx" presStyleLbl="alignNode1" presStyleIdx="1" presStyleCnt="2">
        <dgm:presLayoutVars>
          <dgm:chMax val="0"/>
          <dgm:chPref val="0"/>
          <dgm:bulletEnabled val="1"/>
        </dgm:presLayoutVars>
      </dgm:prSet>
      <dgm:spPr/>
      <dgm:t>
        <a:bodyPr/>
        <a:lstStyle/>
        <a:p>
          <a:pPr latinLnBrk="1"/>
          <a:endParaRPr lang="ko-KR" altLang="en-US"/>
        </a:p>
      </dgm:t>
    </dgm:pt>
    <dgm:pt modelId="{36370988-4263-4B87-93CE-B45E21AE4773}" type="pres">
      <dgm:prSet presAssocID="{A8EB33FF-CC14-420F-ADA7-6D39010F293A}" presName="desTx" presStyleLbl="alignAccFollowNode1" presStyleIdx="1" presStyleCnt="2">
        <dgm:presLayoutVars>
          <dgm:bulletEnabled val="1"/>
        </dgm:presLayoutVars>
      </dgm:prSet>
      <dgm:spPr/>
      <dgm:t>
        <a:bodyPr/>
        <a:lstStyle/>
        <a:p>
          <a:pPr latinLnBrk="1"/>
          <a:endParaRPr lang="ko-KR" altLang="en-US"/>
        </a:p>
      </dgm:t>
    </dgm:pt>
  </dgm:ptLst>
  <dgm:cxnLst>
    <dgm:cxn modelId="{5A008602-65FE-494B-BD5F-1C094219C89A}" type="presOf" srcId="{F8A01FE9-4168-4C7E-B282-827BCFE304E4}" destId="{36370988-4263-4B87-93CE-B45E21AE4773}" srcOrd="0" destOrd="0" presId="urn:microsoft.com/office/officeart/2005/8/layout/hList1"/>
    <dgm:cxn modelId="{295D0667-8E6E-4655-BB3C-255AF93A26A8}" type="presOf" srcId="{4B22E31F-F573-46B6-93A0-335585D7CBFE}" destId="{0106D86C-BB55-4C87-AC15-4D1010ED194D}" srcOrd="0" destOrd="2" presId="urn:microsoft.com/office/officeart/2005/8/layout/hList1"/>
    <dgm:cxn modelId="{C753207F-A34E-4A1D-97EC-7F690E4822AD}" type="presOf" srcId="{558A5B4F-7397-4DE4-950A-C0270A3216CA}" destId="{0106D86C-BB55-4C87-AC15-4D1010ED194D}" srcOrd="0" destOrd="1" presId="urn:microsoft.com/office/officeart/2005/8/layout/hList1"/>
    <dgm:cxn modelId="{6F53346F-3B43-48EE-A5CF-7836BE0BC97E}" type="presOf" srcId="{0BC86E67-F922-4644-89DE-C970B4C0DF77}" destId="{5798F48F-DD4F-460A-B4D7-8828040D4233}" srcOrd="0" destOrd="0" presId="urn:microsoft.com/office/officeart/2005/8/layout/hList1"/>
    <dgm:cxn modelId="{38047143-3640-4DBC-A318-E001CE53225E}" type="presOf" srcId="{A8EB33FF-CC14-420F-ADA7-6D39010F293A}" destId="{826FED0B-1EB7-462E-8844-2BB9B36651CB}" srcOrd="0" destOrd="0" presId="urn:microsoft.com/office/officeart/2005/8/layout/hList1"/>
    <dgm:cxn modelId="{6E0AE748-66E8-4252-833B-08965A41971E}" srcId="{7F89238B-504B-473A-8E0A-CBF9446E5CCF}" destId="{0BC86E67-F922-4644-89DE-C970B4C0DF77}" srcOrd="0" destOrd="0" parTransId="{2A36005A-FE22-46A4-9761-714F9E352402}" sibTransId="{6AC42BFA-5A57-4568-B8B4-91A2E3BD11A9}"/>
    <dgm:cxn modelId="{28964EED-FC8A-4D4F-91B4-2BD61C0D5E55}" srcId="{0BC86E67-F922-4644-89DE-C970B4C0DF77}" destId="{4B22E31F-F573-46B6-93A0-335585D7CBFE}" srcOrd="2" destOrd="0" parTransId="{7AC46B72-AA19-4B48-BD95-DEE3BE0E62BD}" sibTransId="{E6B02DB1-85D2-469A-BCF8-3151658AC20A}"/>
    <dgm:cxn modelId="{9D67F270-C460-47FD-9104-6A403A9B917C}" type="presOf" srcId="{6475760B-FB7F-49FD-B93E-69B810382924}" destId="{0106D86C-BB55-4C87-AC15-4D1010ED194D}" srcOrd="0" destOrd="0" presId="urn:microsoft.com/office/officeart/2005/8/layout/hList1"/>
    <dgm:cxn modelId="{70FF3D1F-B171-48BC-B533-01F12FAD9920}" type="presOf" srcId="{7F89238B-504B-473A-8E0A-CBF9446E5CCF}" destId="{CCCB8388-01EC-409E-B316-325B5626D24C}" srcOrd="0" destOrd="0" presId="urn:microsoft.com/office/officeart/2005/8/layout/hList1"/>
    <dgm:cxn modelId="{C92D9F3C-2702-4D1A-9C41-3D442FCE727A}" srcId="{0BC86E67-F922-4644-89DE-C970B4C0DF77}" destId="{558A5B4F-7397-4DE4-950A-C0270A3216CA}" srcOrd="1" destOrd="0" parTransId="{C6FB6591-F0BE-4E95-8FF2-319A53B8F157}" sibTransId="{5580C15C-360C-404F-9B33-C7E8ADD0452F}"/>
    <dgm:cxn modelId="{30B4185A-1BA1-4BB4-B9C6-30A03AB86130}" srcId="{A8EB33FF-CC14-420F-ADA7-6D39010F293A}" destId="{F8A01FE9-4168-4C7E-B282-827BCFE304E4}" srcOrd="0" destOrd="0" parTransId="{A75C5A56-6E85-4908-941E-2BBB41FBFCF7}" sibTransId="{4127866D-5969-4219-B683-F17231920107}"/>
    <dgm:cxn modelId="{3F12FB9A-3DE8-4E96-86C0-2EC93C9893A2}" type="presOf" srcId="{526F6B1E-6D5E-4546-A600-9E2A501C9ED9}" destId="{0106D86C-BB55-4C87-AC15-4D1010ED194D}" srcOrd="0" destOrd="3" presId="urn:microsoft.com/office/officeart/2005/8/layout/hList1"/>
    <dgm:cxn modelId="{256195C8-67F2-464A-AEED-AB90C5050269}" srcId="{0BC86E67-F922-4644-89DE-C970B4C0DF77}" destId="{6475760B-FB7F-49FD-B93E-69B810382924}" srcOrd="0" destOrd="0" parTransId="{11B00BC7-6FC4-4EEB-B081-F2D307C6BC80}" sibTransId="{D9951C09-97AB-4232-8AAD-308994458CFC}"/>
    <dgm:cxn modelId="{A7A5CD32-5720-4FCE-9A25-E8C0BB5E8F1B}" srcId="{7F89238B-504B-473A-8E0A-CBF9446E5CCF}" destId="{A8EB33FF-CC14-420F-ADA7-6D39010F293A}" srcOrd="1" destOrd="0" parTransId="{EB5FD1AA-34C1-407B-9648-4CCC51BB3B99}" sibTransId="{738E8BDB-1173-47F8-9F6D-3B9A7926B7D5}"/>
    <dgm:cxn modelId="{1D25427E-61B0-45FC-A83D-5A5699A8BE57}" srcId="{0BC86E67-F922-4644-89DE-C970B4C0DF77}" destId="{526F6B1E-6D5E-4546-A600-9E2A501C9ED9}" srcOrd="3" destOrd="0" parTransId="{DE49A2EF-883D-4BDE-AF60-6E9A630837FE}" sibTransId="{E12E95F1-B9B0-4220-8C1C-541893A52544}"/>
    <dgm:cxn modelId="{D38DEBFE-A253-4415-9692-AC3C5C72F750}" type="presParOf" srcId="{CCCB8388-01EC-409E-B316-325B5626D24C}" destId="{E99DA054-2A9B-48C0-842C-183681790557}" srcOrd="0" destOrd="0" presId="urn:microsoft.com/office/officeart/2005/8/layout/hList1"/>
    <dgm:cxn modelId="{AD56FF40-E55F-40C6-937B-F693D817DD95}" type="presParOf" srcId="{E99DA054-2A9B-48C0-842C-183681790557}" destId="{5798F48F-DD4F-460A-B4D7-8828040D4233}" srcOrd="0" destOrd="0" presId="urn:microsoft.com/office/officeart/2005/8/layout/hList1"/>
    <dgm:cxn modelId="{4DEA0E76-1BE1-446A-A080-68AB79E87AC2}" type="presParOf" srcId="{E99DA054-2A9B-48C0-842C-183681790557}" destId="{0106D86C-BB55-4C87-AC15-4D1010ED194D}" srcOrd="1" destOrd="0" presId="urn:microsoft.com/office/officeart/2005/8/layout/hList1"/>
    <dgm:cxn modelId="{91FAEC5B-A0BC-415B-88F7-B45B40A53290}" type="presParOf" srcId="{CCCB8388-01EC-409E-B316-325B5626D24C}" destId="{581BF70D-B926-48AD-AA61-DC49531EF1F8}" srcOrd="1" destOrd="0" presId="urn:microsoft.com/office/officeart/2005/8/layout/hList1"/>
    <dgm:cxn modelId="{9732A01E-3A8E-4626-9C4E-2B9E4734BEFC}" type="presParOf" srcId="{CCCB8388-01EC-409E-B316-325B5626D24C}" destId="{0147199F-C4FD-459C-8FA7-5DDD296DEE4A}" srcOrd="2" destOrd="0" presId="urn:microsoft.com/office/officeart/2005/8/layout/hList1"/>
    <dgm:cxn modelId="{B5710199-F09A-452B-9031-3E79FB22A7B8}" type="presParOf" srcId="{0147199F-C4FD-459C-8FA7-5DDD296DEE4A}" destId="{826FED0B-1EB7-462E-8844-2BB9B36651CB}" srcOrd="0" destOrd="0" presId="urn:microsoft.com/office/officeart/2005/8/layout/hList1"/>
    <dgm:cxn modelId="{4685B4A1-CB76-4CDF-8FEF-1E9C6B31A2E6}" type="presParOf" srcId="{0147199F-C4FD-459C-8FA7-5DDD296DEE4A}" destId="{36370988-4263-4B87-93CE-B45E21AE477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8F48F-DD4F-460A-B4D7-8828040D4233}">
      <dsp:nvSpPr>
        <dsp:cNvPr id="0" name=""/>
        <dsp:cNvSpPr/>
      </dsp:nvSpPr>
      <dsp:spPr>
        <a:xfrm>
          <a:off x="40" y="62527"/>
          <a:ext cx="3845569" cy="374400"/>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l" defTabSz="577850" rtl="0" latinLnBrk="1">
            <a:lnSpc>
              <a:spcPct val="90000"/>
            </a:lnSpc>
            <a:spcBef>
              <a:spcPct val="0"/>
            </a:spcBef>
            <a:spcAft>
              <a:spcPct val="35000"/>
            </a:spcAft>
          </a:pPr>
          <a:r>
            <a:rPr lang="en-US" sz="1300" b="1" kern="1200" dirty="0" smtClean="0">
              <a:solidFill>
                <a:srgbClr val="FF0000"/>
              </a:solidFill>
            </a:rPr>
            <a:t>Basis</a:t>
          </a:r>
          <a:endParaRPr lang="ko-KR" sz="1300" b="1" kern="1200" dirty="0">
            <a:solidFill>
              <a:srgbClr val="FF0000"/>
            </a:solidFill>
          </a:endParaRPr>
        </a:p>
      </dsp:txBody>
      <dsp:txXfrm>
        <a:off x="40" y="62527"/>
        <a:ext cx="3845569" cy="374400"/>
      </dsp:txXfrm>
    </dsp:sp>
    <dsp:sp modelId="{0106D86C-BB55-4C87-AC15-4D1010ED194D}">
      <dsp:nvSpPr>
        <dsp:cNvPr id="0" name=""/>
        <dsp:cNvSpPr/>
      </dsp:nvSpPr>
      <dsp:spPr>
        <a:xfrm>
          <a:off x="40" y="436927"/>
          <a:ext cx="3845569" cy="1463084"/>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latinLnBrk="1">
            <a:lnSpc>
              <a:spcPct val="90000"/>
            </a:lnSpc>
            <a:spcBef>
              <a:spcPct val="0"/>
            </a:spcBef>
            <a:spcAft>
              <a:spcPct val="15000"/>
            </a:spcAft>
            <a:buChar char="••"/>
          </a:pPr>
          <a:r>
            <a:rPr lang="en-US" sz="1300" kern="1200" dirty="0" smtClean="0"/>
            <a:t>Base: LME (London Metal Exchange) Lead </a:t>
          </a:r>
          <a:br>
            <a:rPr lang="en-US" sz="1300" kern="1200" dirty="0" smtClean="0"/>
          </a:br>
          <a:r>
            <a:rPr lang="en-US" sz="1300" kern="1200" dirty="0" smtClean="0"/>
            <a:t>Cash Seller and Settlement </a:t>
          </a:r>
          <a:endParaRPr lang="ko-KR" sz="1300" kern="1200" dirty="0"/>
        </a:p>
        <a:p>
          <a:pPr marL="114300" lvl="1" indent="-114300" algn="l" defTabSz="577850" rtl="0" latinLnBrk="1">
            <a:lnSpc>
              <a:spcPct val="90000"/>
            </a:lnSpc>
            <a:spcBef>
              <a:spcPct val="0"/>
            </a:spcBef>
            <a:spcAft>
              <a:spcPct val="15000"/>
            </a:spcAft>
            <a:buChar char="••"/>
          </a:pPr>
          <a:r>
            <a:rPr lang="en-US" sz="1300" kern="1200" dirty="0" smtClean="0"/>
            <a:t>Price: 3 months average </a:t>
          </a:r>
          <a:endParaRPr lang="ko-KR" sz="1300" kern="1200" dirty="0"/>
        </a:p>
        <a:p>
          <a:pPr marL="114300" lvl="1" indent="-114300" algn="l" defTabSz="577850" rtl="0" latinLnBrk="1">
            <a:lnSpc>
              <a:spcPct val="90000"/>
            </a:lnSpc>
            <a:spcBef>
              <a:spcPct val="0"/>
            </a:spcBef>
            <a:spcAft>
              <a:spcPct val="15000"/>
            </a:spcAft>
            <a:buChar char="••"/>
          </a:pPr>
          <a:r>
            <a:rPr lang="en-US" sz="1300" kern="1200" dirty="0" smtClean="0"/>
            <a:t>Frequency: Quarterly </a:t>
          </a:r>
          <a:endParaRPr lang="ko-KR" sz="1300" kern="1200" dirty="0"/>
        </a:p>
        <a:p>
          <a:pPr marL="114300" lvl="1" indent="-114300" algn="l" defTabSz="577850" rtl="0" latinLnBrk="1">
            <a:lnSpc>
              <a:spcPct val="90000"/>
            </a:lnSpc>
            <a:spcBef>
              <a:spcPct val="0"/>
            </a:spcBef>
            <a:spcAft>
              <a:spcPct val="15000"/>
            </a:spcAft>
            <a:buChar char="••"/>
          </a:pPr>
          <a:r>
            <a:rPr lang="en-US" sz="1300" kern="1200" dirty="0" smtClean="0"/>
            <a:t>Lag time: 1 month </a:t>
          </a:r>
          <a:endParaRPr lang="ko-KR" sz="1300" kern="1200" dirty="0"/>
        </a:p>
      </dsp:txBody>
      <dsp:txXfrm>
        <a:off x="40" y="436927"/>
        <a:ext cx="3845569" cy="1463084"/>
      </dsp:txXfrm>
    </dsp:sp>
    <dsp:sp modelId="{826FED0B-1EB7-462E-8844-2BB9B36651CB}">
      <dsp:nvSpPr>
        <dsp:cNvPr id="0" name=""/>
        <dsp:cNvSpPr/>
      </dsp:nvSpPr>
      <dsp:spPr>
        <a:xfrm>
          <a:off x="4383989" y="62527"/>
          <a:ext cx="3845569" cy="374400"/>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l" defTabSz="577850" rtl="0" latinLnBrk="1">
            <a:lnSpc>
              <a:spcPct val="90000"/>
            </a:lnSpc>
            <a:spcBef>
              <a:spcPct val="0"/>
            </a:spcBef>
            <a:spcAft>
              <a:spcPct val="35000"/>
            </a:spcAft>
          </a:pPr>
          <a:r>
            <a:rPr lang="en-US" sz="1300" b="1" kern="1200" dirty="0" smtClean="0">
              <a:solidFill>
                <a:srgbClr val="FF0000"/>
              </a:solidFill>
            </a:rPr>
            <a:t>Example</a:t>
          </a:r>
          <a:r>
            <a:rPr lang="en-US" sz="1300" kern="1200" dirty="0" smtClean="0">
              <a:solidFill>
                <a:srgbClr val="FF0000"/>
              </a:solidFill>
            </a:rPr>
            <a:t>: price for Q4 </a:t>
          </a:r>
          <a:endParaRPr lang="ko-KR" sz="1300" kern="1200" dirty="0">
            <a:solidFill>
              <a:srgbClr val="FF0000"/>
            </a:solidFill>
          </a:endParaRPr>
        </a:p>
      </dsp:txBody>
      <dsp:txXfrm>
        <a:off x="4383989" y="62527"/>
        <a:ext cx="3845569" cy="374400"/>
      </dsp:txXfrm>
    </dsp:sp>
    <dsp:sp modelId="{36370988-4263-4B87-93CE-B45E21AE4773}">
      <dsp:nvSpPr>
        <dsp:cNvPr id="0" name=""/>
        <dsp:cNvSpPr/>
      </dsp:nvSpPr>
      <dsp:spPr>
        <a:xfrm>
          <a:off x="4383989" y="436927"/>
          <a:ext cx="3845569" cy="1463084"/>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latinLnBrk="1">
            <a:lnSpc>
              <a:spcPct val="90000"/>
            </a:lnSpc>
            <a:spcBef>
              <a:spcPct val="0"/>
            </a:spcBef>
            <a:spcAft>
              <a:spcPct val="15000"/>
            </a:spcAft>
            <a:buChar char="••"/>
          </a:pPr>
          <a:r>
            <a:rPr lang="en-US" sz="1300" kern="1200" dirty="0" smtClean="0"/>
            <a:t>Price for delivery period 4 Quarter will be calculated from the average LME lead from June, July &amp; Aug. </a:t>
          </a:r>
          <a:endParaRPr lang="ko-KR" altLang="en-US" sz="1300" kern="1200" dirty="0"/>
        </a:p>
      </dsp:txBody>
      <dsp:txXfrm>
        <a:off x="4383989" y="436927"/>
        <a:ext cx="3845569" cy="146308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0" name="직각 삼각형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제목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17" name="부제목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grpSp>
        <p:nvGrpSpPr>
          <p:cNvPr id="2" name="그룹 1"/>
          <p:cNvGrpSpPr/>
          <p:nvPr/>
        </p:nvGrpSpPr>
        <p:grpSpPr>
          <a:xfrm>
            <a:off x="-3765" y="4953000"/>
            <a:ext cx="9147765" cy="1912088"/>
            <a:chOff x="-3765" y="4832896"/>
            <a:chExt cx="9147765" cy="2032192"/>
          </a:xfrm>
        </p:grpSpPr>
        <p:sp>
          <p:nvSpPr>
            <p:cNvPr id="7" name="자유형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자유형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자유형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직선 연결선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날짜 개체 틀 29"/>
          <p:cNvSpPr>
            <a:spLocks noGrp="1"/>
          </p:cNvSpPr>
          <p:nvPr>
            <p:ph type="dt" sz="half" idx="10"/>
          </p:nvPr>
        </p:nvSpPr>
        <p:spPr/>
        <p:txBody>
          <a:bodyPr/>
          <a:lstStyle>
            <a:lvl1pPr>
              <a:defRPr>
                <a:solidFill>
                  <a:srgbClr val="FFFFFF"/>
                </a:solidFill>
              </a:defRPr>
            </a:lvl1pPr>
            <a:extLst/>
          </a:lstStyle>
          <a:p>
            <a:fld id="{0CBE0D22-472F-4B62-82B6-AA9BC9331F69}" type="datetimeFigureOut">
              <a:rPr lang="ko-KR" altLang="en-US" smtClean="0"/>
              <a:t>2013-12-23</a:t>
            </a:fld>
            <a:endParaRPr lang="ko-KR" altLang="en-US"/>
          </a:p>
        </p:txBody>
      </p:sp>
      <p:sp>
        <p:nvSpPr>
          <p:cNvPr id="19" name="바닥글 개체 틀 18"/>
          <p:cNvSpPr>
            <a:spLocks noGrp="1"/>
          </p:cNvSpPr>
          <p:nvPr>
            <p:ph type="ftr" sz="quarter" idx="11"/>
          </p:nvPr>
        </p:nvSpPr>
        <p:spPr/>
        <p:txBody>
          <a:bodyPr/>
          <a:lstStyle>
            <a:lvl1pPr>
              <a:defRPr>
                <a:solidFill>
                  <a:schemeClr val="accent1">
                    <a:tint val="20000"/>
                  </a:schemeClr>
                </a:solidFill>
              </a:defRPr>
            </a:lvl1pPr>
            <a:extLst/>
          </a:lstStyle>
          <a:p>
            <a:endParaRPr lang="ko-KR" altLang="en-US"/>
          </a:p>
        </p:txBody>
      </p:sp>
      <p:sp>
        <p:nvSpPr>
          <p:cNvPr id="27" name="슬라이드 번호 개체 틀 26"/>
          <p:cNvSpPr>
            <a:spLocks noGrp="1"/>
          </p:cNvSpPr>
          <p:nvPr>
            <p:ph type="sldNum" sz="quarter" idx="12"/>
          </p:nvPr>
        </p:nvSpPr>
        <p:spPr/>
        <p:txBody>
          <a:bodyPr/>
          <a:lstStyle>
            <a:lvl1pPr>
              <a:defRPr>
                <a:solidFill>
                  <a:srgbClr val="FFFFFF"/>
                </a:solidFill>
              </a:defRPr>
            </a:lvl1pPr>
            <a:extLst/>
          </a:lstStyle>
          <a:p>
            <a:fld id="{4068F6E4-8198-4B45-9611-E07AAB55B99D}" type="slidenum">
              <a:rPr lang="ko-KR" altLang="en-US" smtClean="0"/>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1481329"/>
            <a:ext cx="8229600" cy="4386071"/>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44013" y="274640"/>
            <a:ext cx="1777470" cy="5592761"/>
          </a:xfrm>
        </p:spPr>
        <p:txBody>
          <a:bodyPr vert="eaVert"/>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41"/>
            <a:ext cx="6324600" cy="5592760"/>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
        <p:nvSpPr>
          <p:cNvPr id="7" name="제목 6"/>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2">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5" name="바닥글 개체 틀 4"/>
          <p:cNvSpPr>
            <a:spLocks noGrp="1"/>
          </p:cNvSpPr>
          <p:nvPr>
            <p:ph type="ftr" sz="quarter" idx="11"/>
          </p:nvPr>
        </p:nvSpPr>
        <p:spPr/>
        <p:txBody>
          <a:bodyPr/>
          <a:lstStyle>
            <a:extLst/>
          </a:lstStyle>
          <a:p>
            <a:endParaRPr lang="ko-KR" altLang="en-US"/>
          </a:p>
        </p:txBody>
      </p:sp>
      <p:sp>
        <p:nvSpPr>
          <p:cNvPr id="6" name="슬라이드 번호 개체 틀 5"/>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
        <p:nvSpPr>
          <p:cNvPr id="7" name="갈매기형 수장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갈매기형 수장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bg>
      <p:bgRef idx="1002">
        <a:schemeClr val="bg1"/>
      </p:bgRef>
    </p:bg>
    <p:spTree>
      <p:nvGrpSpPr>
        <p:cNvPr id="1" name=""/>
        <p:cNvGrpSpPr/>
        <p:nvPr/>
      </p:nvGrpSpPr>
      <p:grpSpPr>
        <a:xfrm>
          <a:off x="0" y="0"/>
          <a:ext cx="0" cy="0"/>
          <a:chOff x="0" y="0"/>
          <a:chExt cx="0" cy="0"/>
        </a:xfrm>
      </p:grpSpPr>
      <p:sp>
        <p:nvSpPr>
          <p:cNvPr id="3" name="내용 개체 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
        <p:nvSpPr>
          <p:cNvPr id="8" name="제목 7"/>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8229600" cy="1143000"/>
          </a:xfrm>
        </p:spPr>
        <p:txBody>
          <a:bodyPr anchor="ctr"/>
          <a:lstStyle>
            <a:lvl1pPr>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8" name="바닥글 개체 틀 7"/>
          <p:cNvSpPr>
            <a:spLocks noGrp="1"/>
          </p:cNvSpPr>
          <p:nvPr>
            <p:ph type="ftr" sz="quarter" idx="11"/>
          </p:nvPr>
        </p:nvSpPr>
        <p:spPr/>
        <p:txBody>
          <a:bodyPr/>
          <a:lstStyle>
            <a:extLst/>
          </a:lstStyle>
          <a:p>
            <a:endParaRPr lang="ko-KR" altLang="en-US"/>
          </a:p>
        </p:txBody>
      </p:sp>
      <p:sp>
        <p:nvSpPr>
          <p:cNvPr id="9" name="슬라이드 번호 개체 틀 8"/>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bg>
      <p:bgRef idx="1002">
        <a:schemeClr val="bg1"/>
      </p:bgRef>
    </p:bg>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4" name="바닥글 개체 틀 3"/>
          <p:cNvSpPr>
            <a:spLocks noGrp="1"/>
          </p:cNvSpPr>
          <p:nvPr>
            <p:ph type="ftr" sz="quarter" idx="11"/>
          </p:nvPr>
        </p:nvSpPr>
        <p:spPr/>
        <p:txBody>
          <a:bodyPr/>
          <a:lstStyle>
            <a:extLst/>
          </a:lstStyle>
          <a:p>
            <a:endParaRPr lang="ko-KR" altLang="en-US"/>
          </a:p>
        </p:txBody>
      </p:sp>
      <p:sp>
        <p:nvSpPr>
          <p:cNvPr id="5" name="슬라이드 번호 개체 틀 4"/>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
        <p:nvSpPr>
          <p:cNvPr id="6" name="제목 5"/>
          <p:cNvSpPr>
            <a:spLocks noGrp="1"/>
          </p:cNvSpPr>
          <p:nvPr>
            <p:ph type="title"/>
          </p:nvPr>
        </p:nvSpPr>
        <p:spPr/>
        <p:txBody>
          <a:bodyPr rtlCol="0"/>
          <a:lstStyle>
            <a:extLst/>
          </a:lstStyle>
          <a:p>
            <a:r>
              <a:rPr kumimoji="0" lang="ko-KR" altLang="en-US" smtClean="0"/>
              <a:t>마스터 제목 스타일 편집</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extLst/>
          </a:lstStyle>
          <a:p>
            <a:fld id="{0CBE0D22-472F-4B62-82B6-AA9BC9331F69}" type="datetimeFigureOut">
              <a:rPr lang="ko-KR" altLang="en-US" smtClean="0"/>
              <a:t>2013-12-23</a:t>
            </a:fld>
            <a:endParaRPr lang="ko-KR" altLang="en-US"/>
          </a:p>
        </p:txBody>
      </p:sp>
      <p:sp>
        <p:nvSpPr>
          <p:cNvPr id="3" name="바닥글 개체 틀 2"/>
          <p:cNvSpPr>
            <a:spLocks noGrp="1"/>
          </p:cNvSpPr>
          <p:nvPr>
            <p:ph type="ftr" sz="quarter" idx="11"/>
          </p:nvPr>
        </p:nvSpPr>
        <p:spPr/>
        <p:txBody>
          <a:bodyPr/>
          <a:lstStyle>
            <a:extLst/>
          </a:lstStyle>
          <a:p>
            <a:endParaRPr lang="ko-KR" altLang="en-US"/>
          </a:p>
        </p:txBody>
      </p:sp>
      <p:sp>
        <p:nvSpPr>
          <p:cNvPr id="4" name="슬라이드 번호 개체 틀 3"/>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bg>
      <p:bgRef idx="1003">
        <a:schemeClr val="bg1"/>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a:xfrm>
            <a:off x="6727032" y="6407944"/>
            <a:ext cx="1920240" cy="365760"/>
          </a:xfrm>
        </p:spPr>
        <p:txBody>
          <a:bodyPr/>
          <a:lstStyle>
            <a:extLst/>
          </a:lstStyle>
          <a:p>
            <a:fld id="{0CBE0D22-472F-4B62-82B6-AA9BC9331F69}" type="datetimeFigureOut">
              <a:rPr lang="ko-KR" altLang="en-US" smtClean="0"/>
              <a:t>2013-12-23</a:t>
            </a:fld>
            <a:endParaRPr lang="ko-KR" altLang="en-US"/>
          </a:p>
        </p:txBody>
      </p:sp>
      <p:sp>
        <p:nvSpPr>
          <p:cNvPr id="6" name="바닥글 개체 틀 5"/>
          <p:cNvSpPr>
            <a:spLocks noGrp="1"/>
          </p:cNvSpPr>
          <p:nvPr>
            <p:ph type="ftr" sz="quarter" idx="11"/>
          </p:nvPr>
        </p:nvSpPr>
        <p:spPr/>
        <p:txBody>
          <a:bodyPr/>
          <a:lstStyle>
            <a:extLst/>
          </a:lstStyle>
          <a:p>
            <a:endParaRPr lang="ko-KR" altLang="en-US"/>
          </a:p>
        </p:txBody>
      </p:sp>
      <p:sp>
        <p:nvSpPr>
          <p:cNvPr id="7" name="슬라이드 번호 개체 틀 6"/>
          <p:cNvSpPr>
            <a:spLocks noGrp="1"/>
          </p:cNvSpPr>
          <p:nvPr>
            <p:ph type="sldNum" sz="quarter" idx="12"/>
          </p:nvPr>
        </p:nvSpPr>
        <p:spPr/>
        <p:txBody>
          <a:bodyPr/>
          <a:lstStyle>
            <a:extLst/>
          </a:lstStyle>
          <a:p>
            <a:fld id="{4068F6E4-8198-4B45-9611-E07AAB55B99D}" type="slidenum">
              <a:rPr lang="ko-KR" altLang="en-US" smtClean="0"/>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bg>
      <p:bgRef idx="1002">
        <a:schemeClr val="bg1"/>
      </p:bgRef>
    </p:bg>
    <p:spTree>
      <p:nvGrpSpPr>
        <p:cNvPr id="1" name=""/>
        <p:cNvGrpSpPr/>
        <p:nvPr/>
      </p:nvGrpSpPr>
      <p:grpSpPr>
        <a:xfrm>
          <a:off x="0" y="0"/>
          <a:ext cx="0" cy="0"/>
          <a:chOff x="0" y="0"/>
          <a:chExt cx="0" cy="0"/>
        </a:xfrm>
      </p:grpSpPr>
      <p:sp>
        <p:nvSpPr>
          <p:cNvPr id="4" name="텍스트 개체 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sp>
        <p:nvSpPr>
          <p:cNvPr id="3" name="그림 개체 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ko-KR" altLang="en-US" smtClean="0"/>
              <a:t>그림을 추가하려면 아이콘을 클릭하십시오</a:t>
            </a:r>
            <a:endParaRPr kumimoji="0" lang="en-US" dirty="0"/>
          </a:p>
        </p:txBody>
      </p:sp>
      <p:sp>
        <p:nvSpPr>
          <p:cNvPr id="5" name="날짜 개체 틀 4"/>
          <p:cNvSpPr>
            <a:spLocks noGrp="1"/>
          </p:cNvSpPr>
          <p:nvPr>
            <p:ph type="dt" sz="half" idx="10"/>
          </p:nvPr>
        </p:nvSpPr>
        <p:spPr/>
        <p:txBody>
          <a:bodyPr/>
          <a:lstStyle>
            <a:lvl1pPr>
              <a:defRPr>
                <a:solidFill>
                  <a:schemeClr val="tx1"/>
                </a:solidFill>
              </a:defRPr>
            </a:lvl1pPr>
            <a:extLst/>
          </a:lstStyle>
          <a:p>
            <a:fld id="{0CBE0D22-472F-4B62-82B6-AA9BC9331F69}" type="datetimeFigureOut">
              <a:rPr lang="ko-KR" altLang="en-US" smtClean="0"/>
              <a:t>2013-12-23</a:t>
            </a:fld>
            <a:endParaRPr lang="ko-KR" altLang="en-US"/>
          </a:p>
        </p:txBody>
      </p:sp>
      <p:sp>
        <p:nvSpPr>
          <p:cNvPr id="6" name="바닥글 개체 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ko-KR" altLang="en-US"/>
          </a:p>
        </p:txBody>
      </p:sp>
      <p:sp>
        <p:nvSpPr>
          <p:cNvPr id="7" name="슬라이드 번호 개체 틀 6"/>
          <p:cNvSpPr>
            <a:spLocks noGrp="1"/>
          </p:cNvSpPr>
          <p:nvPr>
            <p:ph type="sldNum" sz="quarter" idx="12"/>
          </p:nvPr>
        </p:nvSpPr>
        <p:spPr/>
        <p:txBody>
          <a:bodyPr/>
          <a:lstStyle>
            <a:lvl1pPr>
              <a:defRPr>
                <a:solidFill>
                  <a:schemeClr val="tx1"/>
                </a:solidFill>
              </a:defRPr>
            </a:lvl1pPr>
            <a:extLst/>
          </a:lstStyle>
          <a:p>
            <a:fld id="{4068F6E4-8198-4B45-9611-E07AAB55B99D}" type="slidenum">
              <a:rPr lang="ko-KR" altLang="en-US" smtClean="0"/>
              <a:t>‹#›</a:t>
            </a:fld>
            <a:endParaRPr lang="ko-KR" altLang="en-US"/>
          </a:p>
        </p:txBody>
      </p:sp>
      <p:sp>
        <p:nvSpPr>
          <p:cNvPr id="2" name="제목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ko-KR" altLang="en-US" smtClean="0"/>
              <a:t>마스터 제목 스타일 편집</a:t>
            </a:r>
            <a:endParaRPr kumimoji="0" lang="en-US"/>
          </a:p>
        </p:txBody>
      </p:sp>
      <p:sp>
        <p:nvSpPr>
          <p:cNvPr id="8" name="자유형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자유형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직각 삼각형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직선 연결선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갈매기형 수장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갈매기형 수장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자유형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자유형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직각 삼각형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직선 연결선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제목 개체 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ko-KR" altLang="en-US" smtClean="0"/>
              <a:t>마스터 제목 스타일 편집</a:t>
            </a:r>
            <a:endParaRPr kumimoji="0" lang="en-US"/>
          </a:p>
        </p:txBody>
      </p:sp>
      <p:sp>
        <p:nvSpPr>
          <p:cNvPr id="30" name="텍스트 개체 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0" name="날짜 개체 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CBE0D22-472F-4B62-82B6-AA9BC9331F69}" type="datetimeFigureOut">
              <a:rPr lang="ko-KR" altLang="en-US" smtClean="0"/>
              <a:t>2013-12-23</a:t>
            </a:fld>
            <a:endParaRPr lang="ko-KR" altLang="en-US"/>
          </a:p>
        </p:txBody>
      </p:sp>
      <p:sp>
        <p:nvSpPr>
          <p:cNvPr id="22" name="바닥글 개체 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ko-KR" altLang="en-US"/>
          </a:p>
        </p:txBody>
      </p:sp>
      <p:sp>
        <p:nvSpPr>
          <p:cNvPr id="18" name="슬라이드 번호 개체 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068F6E4-8198-4B45-9611-E07AAB55B99D}" type="slidenum">
              <a:rPr lang="ko-KR" altLang="en-US" smtClean="0"/>
              <a:t>‹#›</a:t>
            </a:fld>
            <a:endParaRPr lang="ko-KR"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1"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1"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1"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1"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1"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1"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1"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1"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1"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Colors" Target="../diagrams/colors1.xml"/><Relationship Id="rId11" Type="http://schemas.openxmlformats.org/officeDocument/2006/relationships/image" Target="../media/image2.emf"/><Relationship Id="rId5" Type="http://schemas.openxmlformats.org/officeDocument/2006/relationships/diagramQuickStyle" Target="../diagrams/quickStyle1.xml"/><Relationship Id="rId10" Type="http://schemas.openxmlformats.org/officeDocument/2006/relationships/oleObject" Target="../embeddings/Microsoft_Excel_97-2003_Worksheet1.xls"/><Relationship Id="rId4" Type="http://schemas.openxmlformats.org/officeDocument/2006/relationships/diagramLayout" Target="../diagrams/layout1.xml"/><Relationship Id="rId9" Type="http://schemas.openxmlformats.org/officeDocument/2006/relationships/hyperlink" Target="http://www.eurobat.org/statistic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내용 개체 틀 4"/>
          <p:cNvGraphicFramePr>
            <a:graphicFrameLocks noGrp="1"/>
          </p:cNvGraphicFramePr>
          <p:nvPr>
            <p:ph idx="1"/>
            <p:extLst>
              <p:ext uri="{D42A27DB-BD31-4B8C-83A1-F6EECF244321}">
                <p14:modId xmlns:p14="http://schemas.microsoft.com/office/powerpoint/2010/main" val="3648164958"/>
              </p:ext>
            </p:extLst>
          </p:nvPr>
        </p:nvGraphicFramePr>
        <p:xfrm>
          <a:off x="457200" y="980728"/>
          <a:ext cx="8229600" cy="19625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제목 1"/>
          <p:cNvSpPr>
            <a:spLocks noGrp="1"/>
          </p:cNvSpPr>
          <p:nvPr>
            <p:ph type="title"/>
          </p:nvPr>
        </p:nvSpPr>
        <p:spPr>
          <a:xfrm>
            <a:off x="323528" y="116632"/>
            <a:ext cx="8229600" cy="1143000"/>
          </a:xfrm>
        </p:spPr>
        <p:txBody>
          <a:bodyPr>
            <a:normAutofit/>
          </a:bodyPr>
          <a:lstStyle/>
          <a:p>
            <a:r>
              <a:rPr lang="en-US" altLang="ko-KR" sz="2800" dirty="0" smtClean="0"/>
              <a:t>Lead</a:t>
            </a:r>
            <a:r>
              <a:rPr lang="ko-KR" altLang="en-US" sz="2800" dirty="0" smtClean="0"/>
              <a:t> </a:t>
            </a:r>
            <a:r>
              <a:rPr lang="en-US" altLang="ko-KR" sz="2800" dirty="0" smtClean="0"/>
              <a:t>Cost Management</a:t>
            </a:r>
            <a:endParaRPr lang="ko-KR" altLang="en-US" sz="2800" dirty="0"/>
          </a:p>
        </p:txBody>
      </p:sp>
      <p:pic>
        <p:nvPicPr>
          <p:cNvPr id="1026" name="Picture 2"/>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472" t="4099" r="812" b="4251"/>
          <a:stretch/>
        </p:blipFill>
        <p:spPr bwMode="auto">
          <a:xfrm>
            <a:off x="4826123" y="2246189"/>
            <a:ext cx="3888999" cy="923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 name="그룹 7"/>
          <p:cNvGrpSpPr/>
          <p:nvPr/>
        </p:nvGrpSpPr>
        <p:grpSpPr>
          <a:xfrm>
            <a:off x="467544" y="3356992"/>
            <a:ext cx="3845569" cy="374400"/>
            <a:chOff x="40" y="62527"/>
            <a:chExt cx="3845569" cy="374400"/>
          </a:xfrm>
        </p:grpSpPr>
        <p:sp>
          <p:nvSpPr>
            <p:cNvPr id="13" name="직사각형 12"/>
            <p:cNvSpPr/>
            <p:nvPr/>
          </p:nvSpPr>
          <p:spPr>
            <a:xfrm>
              <a:off x="40" y="62527"/>
              <a:ext cx="3845569" cy="374400"/>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직사각형 13"/>
            <p:cNvSpPr/>
            <p:nvPr/>
          </p:nvSpPr>
          <p:spPr>
            <a:xfrm>
              <a:off x="40" y="62527"/>
              <a:ext cx="3845569" cy="3744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2456" tIns="52832" rIns="92456" bIns="52832" numCol="1" spcCol="1270" anchor="ctr" anchorCtr="0">
              <a:noAutofit/>
            </a:bodyPr>
            <a:lstStyle/>
            <a:p>
              <a:pPr lvl="0" algn="l" defTabSz="577850" rtl="0" latinLnBrk="1">
                <a:lnSpc>
                  <a:spcPct val="90000"/>
                </a:lnSpc>
                <a:spcBef>
                  <a:spcPct val="0"/>
                </a:spcBef>
                <a:spcAft>
                  <a:spcPct val="35000"/>
                </a:spcAft>
              </a:pPr>
              <a:r>
                <a:rPr lang="en-US" sz="1300" b="1" kern="1200" dirty="0" smtClean="0">
                  <a:solidFill>
                    <a:srgbClr val="FF0000"/>
                  </a:solidFill>
                </a:rPr>
                <a:t>Premium</a:t>
              </a:r>
              <a:endParaRPr lang="ko-KR" sz="1300" b="1" kern="1200" dirty="0">
                <a:solidFill>
                  <a:srgbClr val="FF0000"/>
                </a:solidFill>
              </a:endParaRPr>
            </a:p>
          </p:txBody>
        </p:sp>
      </p:grpSp>
      <p:grpSp>
        <p:nvGrpSpPr>
          <p:cNvPr id="10" name="그룹 9"/>
          <p:cNvGrpSpPr/>
          <p:nvPr/>
        </p:nvGrpSpPr>
        <p:grpSpPr>
          <a:xfrm>
            <a:off x="467544" y="3731392"/>
            <a:ext cx="3845569" cy="2577929"/>
            <a:chOff x="40" y="436927"/>
            <a:chExt cx="3845569" cy="1549656"/>
          </a:xfrm>
        </p:grpSpPr>
        <p:sp>
          <p:nvSpPr>
            <p:cNvPr id="11" name="직사각형 10"/>
            <p:cNvSpPr/>
            <p:nvPr/>
          </p:nvSpPr>
          <p:spPr>
            <a:xfrm>
              <a:off x="40" y="436927"/>
              <a:ext cx="3845569" cy="1463084"/>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2" name="직사각형 11"/>
            <p:cNvSpPr/>
            <p:nvPr/>
          </p:nvSpPr>
          <p:spPr>
            <a:xfrm>
              <a:off x="40" y="436927"/>
              <a:ext cx="3845569" cy="154965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9342" tIns="69342" rIns="92456" bIns="104013" numCol="1" spcCol="1270" anchor="t" anchorCtr="0">
              <a:noAutofit/>
            </a:bodyPr>
            <a:lstStyle/>
            <a:p>
              <a:pPr marL="114300" lvl="1" indent="-114300" defTabSz="577850">
                <a:lnSpc>
                  <a:spcPct val="90000"/>
                </a:lnSpc>
                <a:spcBef>
                  <a:spcPct val="0"/>
                </a:spcBef>
                <a:spcAft>
                  <a:spcPct val="15000"/>
                </a:spcAft>
                <a:buFontTx/>
                <a:buChar char="••"/>
              </a:pPr>
              <a:r>
                <a:rPr lang="en-US" sz="1200" b="1" kern="1200" dirty="0" smtClean="0"/>
                <a:t>Reference</a:t>
              </a:r>
              <a:r>
                <a:rPr lang="en-US" sz="1200" kern="1200" dirty="0" smtClean="0"/>
                <a:t>: </a:t>
              </a:r>
              <a:r>
                <a:rPr lang="en-US" altLang="ko-KR" sz="1200" b="1" dirty="0" smtClean="0">
                  <a:hlinkClick r:id="rId9"/>
                </a:rPr>
                <a:t>http</a:t>
              </a:r>
              <a:r>
                <a:rPr lang="en-US" altLang="ko-KR" sz="1200" b="1" dirty="0">
                  <a:hlinkClick r:id="rId9"/>
                </a:rPr>
                <a:t>://www.eurobat.org/statistics</a:t>
              </a:r>
              <a:endParaRPr lang="en-US" altLang="ko-KR" sz="1200" b="1" dirty="0"/>
            </a:p>
            <a:p>
              <a:pPr marL="114300" lvl="1" indent="-114300" algn="l" defTabSz="577850" rtl="0" latinLnBrk="1">
                <a:lnSpc>
                  <a:spcPct val="90000"/>
                </a:lnSpc>
                <a:spcBef>
                  <a:spcPct val="0"/>
                </a:spcBef>
                <a:spcAft>
                  <a:spcPct val="15000"/>
                </a:spcAft>
                <a:buChar char="••"/>
              </a:pPr>
              <a:r>
                <a:rPr lang="en-US" sz="1200" b="1" kern="1200" dirty="0" smtClean="0"/>
                <a:t>Frequency</a:t>
              </a:r>
              <a:r>
                <a:rPr lang="en-US" sz="1200" kern="1200" dirty="0" smtClean="0"/>
                <a:t>: Quarterly along with LME </a:t>
              </a:r>
            </a:p>
            <a:p>
              <a:pPr marL="114300" lvl="1" indent="-114300" algn="l" defTabSz="577850" rtl="0" latinLnBrk="1">
                <a:lnSpc>
                  <a:spcPct val="90000"/>
                </a:lnSpc>
                <a:spcBef>
                  <a:spcPct val="0"/>
                </a:spcBef>
                <a:spcAft>
                  <a:spcPct val="15000"/>
                </a:spcAft>
                <a:buChar char="••"/>
              </a:pPr>
              <a:endParaRPr lang="en-US" sz="1200" kern="1200" dirty="0" smtClean="0"/>
            </a:p>
            <a:p>
              <a:pPr marL="114300" lvl="1" indent="-114300" algn="l" defTabSz="577850" rtl="0" latinLnBrk="1">
                <a:lnSpc>
                  <a:spcPct val="90000"/>
                </a:lnSpc>
                <a:spcBef>
                  <a:spcPct val="0"/>
                </a:spcBef>
                <a:spcAft>
                  <a:spcPct val="15000"/>
                </a:spcAft>
                <a:buChar char="••"/>
              </a:pPr>
              <a:r>
                <a:rPr lang="en-US" altLang="ko-KR" sz="1200" dirty="0" smtClean="0"/>
                <a:t>The </a:t>
              </a:r>
              <a:r>
                <a:rPr lang="en-US" altLang="ko-KR" sz="1200" b="1" dirty="0"/>
                <a:t>method of calculation </a:t>
              </a:r>
              <a:r>
                <a:rPr lang="en-US" altLang="ko-KR" sz="1200" dirty="0"/>
                <a:t>of the European automotive </a:t>
              </a:r>
              <a:r>
                <a:rPr lang="en-US" altLang="ko-KR" sz="1200" b="1" dirty="0"/>
                <a:t>CA/CA grid premium and the European Automotive Connector premiums</a:t>
              </a:r>
              <a:r>
                <a:rPr lang="en-US" altLang="ko-KR" sz="1200" dirty="0"/>
                <a:t> has been modified as from March 2011. </a:t>
              </a:r>
              <a:endParaRPr lang="en-US" altLang="ko-KR" sz="1200" dirty="0" smtClean="0"/>
            </a:p>
            <a:p>
              <a:pPr marL="114300" lvl="1" indent="-114300" algn="l" defTabSz="577850" rtl="0" latinLnBrk="1">
                <a:lnSpc>
                  <a:spcPct val="90000"/>
                </a:lnSpc>
                <a:spcBef>
                  <a:spcPct val="0"/>
                </a:spcBef>
                <a:spcAft>
                  <a:spcPct val="15000"/>
                </a:spcAft>
                <a:buChar char="••"/>
              </a:pPr>
              <a:r>
                <a:rPr lang="en-US" altLang="ko-KR" sz="1200" dirty="0" smtClean="0"/>
                <a:t>The </a:t>
              </a:r>
              <a:r>
                <a:rPr lang="en-US" altLang="ko-KR" sz="1200" dirty="0"/>
                <a:t>published premiums are an average of both the cost of alloys for standard battery applications and the cost of alloys with higher tin content, which are required for the increasingly marketed </a:t>
              </a:r>
              <a:r>
                <a:rPr lang="en-US" altLang="ko-KR" sz="1200" b="1" dirty="0"/>
                <a:t>start-stop battery applications.</a:t>
              </a:r>
              <a:endParaRPr lang="ko-KR" altLang="en-US" sz="1200" b="1" dirty="0"/>
            </a:p>
            <a:p>
              <a:pPr marL="114300" lvl="1" indent="-114300" algn="l" defTabSz="577850" rtl="0" latinLnBrk="1">
                <a:lnSpc>
                  <a:spcPct val="90000"/>
                </a:lnSpc>
                <a:spcBef>
                  <a:spcPct val="0"/>
                </a:spcBef>
                <a:spcAft>
                  <a:spcPct val="15000"/>
                </a:spcAft>
                <a:buChar char="••"/>
              </a:pPr>
              <a:endParaRPr lang="ko-KR" sz="1200" kern="1200" dirty="0"/>
            </a:p>
          </p:txBody>
        </p:sp>
      </p:grpSp>
      <p:grpSp>
        <p:nvGrpSpPr>
          <p:cNvPr id="15" name="그룹 14"/>
          <p:cNvGrpSpPr/>
          <p:nvPr/>
        </p:nvGrpSpPr>
        <p:grpSpPr>
          <a:xfrm>
            <a:off x="4830887" y="3356992"/>
            <a:ext cx="3845569" cy="374400"/>
            <a:chOff x="4383989" y="62527"/>
            <a:chExt cx="3845569" cy="374400"/>
          </a:xfrm>
        </p:grpSpPr>
        <p:sp>
          <p:nvSpPr>
            <p:cNvPr id="19" name="직사각형 18"/>
            <p:cNvSpPr/>
            <p:nvPr/>
          </p:nvSpPr>
          <p:spPr>
            <a:xfrm>
              <a:off x="4383989" y="62527"/>
              <a:ext cx="3845569" cy="374400"/>
            </a:xfrm>
            <a:prstGeom prst="rect">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직사각형 19"/>
            <p:cNvSpPr/>
            <p:nvPr/>
          </p:nvSpPr>
          <p:spPr>
            <a:xfrm>
              <a:off x="4383989" y="62527"/>
              <a:ext cx="3845569" cy="3744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2456" tIns="52832" rIns="92456" bIns="52832" numCol="1" spcCol="1270" anchor="ctr" anchorCtr="0">
              <a:noAutofit/>
            </a:bodyPr>
            <a:lstStyle/>
            <a:p>
              <a:pPr lvl="0" algn="l" defTabSz="577850" rtl="0" latinLnBrk="1">
                <a:lnSpc>
                  <a:spcPct val="90000"/>
                </a:lnSpc>
                <a:spcBef>
                  <a:spcPct val="0"/>
                </a:spcBef>
                <a:spcAft>
                  <a:spcPct val="35000"/>
                </a:spcAft>
              </a:pPr>
              <a:r>
                <a:rPr lang="en-US" sz="1300" b="1" kern="1200" dirty="0" smtClean="0">
                  <a:solidFill>
                    <a:srgbClr val="FF0000"/>
                  </a:solidFill>
                </a:rPr>
                <a:t>Example</a:t>
              </a:r>
              <a:r>
                <a:rPr lang="en-US" sz="1300" kern="1200" dirty="0" smtClean="0">
                  <a:solidFill>
                    <a:srgbClr val="FF0000"/>
                  </a:solidFill>
                </a:rPr>
                <a:t>: </a:t>
              </a:r>
            </a:p>
          </p:txBody>
        </p:sp>
      </p:grpSp>
      <p:grpSp>
        <p:nvGrpSpPr>
          <p:cNvPr id="16" name="그룹 15"/>
          <p:cNvGrpSpPr/>
          <p:nvPr/>
        </p:nvGrpSpPr>
        <p:grpSpPr>
          <a:xfrm>
            <a:off x="4830887" y="3731392"/>
            <a:ext cx="3845569" cy="1463084"/>
            <a:chOff x="4383989" y="436927"/>
            <a:chExt cx="3845569" cy="1463084"/>
          </a:xfrm>
        </p:grpSpPr>
        <p:sp>
          <p:nvSpPr>
            <p:cNvPr id="17" name="직사각형 16"/>
            <p:cNvSpPr/>
            <p:nvPr/>
          </p:nvSpPr>
          <p:spPr>
            <a:xfrm>
              <a:off x="4383989" y="436927"/>
              <a:ext cx="3845569" cy="1463084"/>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8" name="직사각형 17"/>
            <p:cNvSpPr/>
            <p:nvPr/>
          </p:nvSpPr>
          <p:spPr>
            <a:xfrm>
              <a:off x="4383989" y="436927"/>
              <a:ext cx="3845569" cy="146308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9342" tIns="69342" rIns="92456" bIns="104013" numCol="1" spcCol="1270" anchor="t" anchorCtr="0">
              <a:noAutofit/>
            </a:bodyPr>
            <a:lstStyle/>
            <a:p>
              <a:pPr marL="114300" lvl="1" indent="-114300" defTabSz="577850">
                <a:lnSpc>
                  <a:spcPct val="90000"/>
                </a:lnSpc>
                <a:spcBef>
                  <a:spcPct val="0"/>
                </a:spcBef>
                <a:spcAft>
                  <a:spcPct val="15000"/>
                </a:spcAft>
                <a:buFontTx/>
                <a:buChar char="••"/>
              </a:pPr>
              <a:r>
                <a:rPr lang="en-US" altLang="ko-KR" sz="1400" dirty="0"/>
                <a:t>battery premiums published in the Metal Bulletin as from 7 Oct 2013 for European Automotive Battery Premium free </a:t>
              </a:r>
              <a:r>
                <a:rPr lang="en-US" altLang="ko-KR" sz="1400" dirty="0" smtClean="0"/>
                <a:t>market</a:t>
              </a:r>
            </a:p>
            <a:p>
              <a:pPr marL="114300" lvl="1" indent="-114300" defTabSz="577850">
                <a:lnSpc>
                  <a:spcPct val="90000"/>
                </a:lnSpc>
                <a:spcBef>
                  <a:spcPct val="0"/>
                </a:spcBef>
                <a:spcAft>
                  <a:spcPct val="15000"/>
                </a:spcAft>
                <a:buFontTx/>
                <a:buChar char="••"/>
              </a:pPr>
              <a:r>
                <a:rPr lang="en-US" altLang="ko-KR" sz="1200" b="1" dirty="0" smtClean="0"/>
                <a:t>Reflecting </a:t>
              </a:r>
              <a:r>
                <a:rPr lang="en-US" altLang="ko-KR" sz="1200" b="1" dirty="0"/>
                <a:t>ratio </a:t>
              </a:r>
              <a:endParaRPr lang="en-US" altLang="ko-KR" sz="1200" b="1" dirty="0" smtClean="0"/>
            </a:p>
            <a:p>
              <a:pPr marL="571500" lvl="2" indent="-114300" defTabSz="577850">
                <a:lnSpc>
                  <a:spcPct val="90000"/>
                </a:lnSpc>
                <a:spcBef>
                  <a:spcPct val="0"/>
                </a:spcBef>
                <a:spcAft>
                  <a:spcPct val="15000"/>
                </a:spcAft>
                <a:buFontTx/>
                <a:buChar char="••"/>
              </a:pPr>
              <a:r>
                <a:rPr lang="en-US" altLang="ko-KR" sz="1200" dirty="0" smtClean="0"/>
                <a:t>Soft </a:t>
              </a:r>
              <a:r>
                <a:rPr lang="en-US" altLang="ko-KR" sz="1200" dirty="0"/>
                <a:t>lead: </a:t>
              </a:r>
              <a:r>
                <a:rPr lang="en-US" altLang="ko-KR" sz="1200" dirty="0" smtClean="0"/>
                <a:t>57%</a:t>
              </a:r>
            </a:p>
            <a:p>
              <a:pPr marL="571500" lvl="2" indent="-114300" defTabSz="577850">
                <a:lnSpc>
                  <a:spcPct val="90000"/>
                </a:lnSpc>
                <a:spcBef>
                  <a:spcPct val="0"/>
                </a:spcBef>
                <a:spcAft>
                  <a:spcPct val="15000"/>
                </a:spcAft>
                <a:buFontTx/>
                <a:buChar char="••"/>
              </a:pPr>
              <a:r>
                <a:rPr lang="en-US" altLang="ko-KR" sz="1200" dirty="0" err="1" smtClean="0"/>
                <a:t>Ca</a:t>
              </a:r>
              <a:r>
                <a:rPr lang="en-US" altLang="ko-KR" sz="1200" dirty="0" smtClean="0"/>
                <a:t>/</a:t>
              </a:r>
              <a:r>
                <a:rPr lang="en-US" altLang="ko-KR" sz="1200" dirty="0" err="1" smtClean="0"/>
                <a:t>Ca</a:t>
              </a:r>
              <a:r>
                <a:rPr lang="en-US" altLang="ko-KR" sz="1200" dirty="0" smtClean="0"/>
                <a:t> </a:t>
              </a:r>
              <a:r>
                <a:rPr lang="en-US" altLang="ko-KR" sz="1200" dirty="0"/>
                <a:t>grid lead: </a:t>
              </a:r>
              <a:r>
                <a:rPr lang="en-US" altLang="ko-KR" sz="1200" dirty="0" smtClean="0"/>
                <a:t>30%</a:t>
              </a:r>
            </a:p>
            <a:p>
              <a:pPr marL="571500" lvl="2" indent="-114300" defTabSz="577850">
                <a:lnSpc>
                  <a:spcPct val="90000"/>
                </a:lnSpc>
                <a:spcBef>
                  <a:spcPct val="0"/>
                </a:spcBef>
                <a:spcAft>
                  <a:spcPct val="15000"/>
                </a:spcAft>
                <a:buFontTx/>
                <a:buChar char="••"/>
              </a:pPr>
              <a:r>
                <a:rPr lang="en-US" altLang="ko-KR" sz="1200" dirty="0" smtClean="0"/>
                <a:t>Connector </a:t>
              </a:r>
              <a:r>
                <a:rPr lang="en-US" altLang="ko-KR" sz="1200" dirty="0"/>
                <a:t>lead: 13%</a:t>
              </a:r>
            </a:p>
            <a:p>
              <a:pPr marL="114300" lvl="1" indent="-114300" algn="l" defTabSz="577850" rtl="0" latinLnBrk="1">
                <a:lnSpc>
                  <a:spcPct val="90000"/>
                </a:lnSpc>
                <a:spcBef>
                  <a:spcPct val="0"/>
                </a:spcBef>
                <a:spcAft>
                  <a:spcPct val="15000"/>
                </a:spcAft>
                <a:buChar char="••"/>
              </a:pPr>
              <a:r>
                <a:rPr lang="en-US" sz="1200" kern="1200" dirty="0" smtClean="0"/>
                <a:t> </a:t>
              </a:r>
              <a:endParaRPr lang="ko-KR" altLang="en-US" sz="1200" kern="1200" dirty="0"/>
            </a:p>
          </p:txBody>
        </p:sp>
      </p:grpSp>
      <p:graphicFrame>
        <p:nvGraphicFramePr>
          <p:cNvPr id="3" name="개체 2"/>
          <p:cNvGraphicFramePr>
            <a:graphicFrameLocks noChangeAspect="1"/>
          </p:cNvGraphicFramePr>
          <p:nvPr>
            <p:extLst>
              <p:ext uri="{D42A27DB-BD31-4B8C-83A1-F6EECF244321}">
                <p14:modId xmlns:p14="http://schemas.microsoft.com/office/powerpoint/2010/main" val="375044248"/>
              </p:ext>
            </p:extLst>
          </p:nvPr>
        </p:nvGraphicFramePr>
        <p:xfrm>
          <a:off x="4819079" y="5229200"/>
          <a:ext cx="3857377" cy="1384038"/>
        </p:xfrm>
        <a:graphic>
          <a:graphicData uri="http://schemas.openxmlformats.org/presentationml/2006/ole">
            <mc:AlternateContent xmlns:mc="http://schemas.openxmlformats.org/markup-compatibility/2006">
              <mc:Choice xmlns:v="urn:schemas-microsoft-com:vml" Requires="v">
                <p:oleObj spid="_x0000_s1027" name="워크시트" r:id="rId10" imgW="2895555" imgH="1076220" progId="Excel.Sheet.8">
                  <p:embed/>
                </p:oleObj>
              </mc:Choice>
              <mc:Fallback>
                <p:oleObj name="워크시트" r:id="rId10" imgW="2895555" imgH="1076220" progId="Excel.Sheet.8">
                  <p:embed/>
                  <p:pic>
                    <p:nvPicPr>
                      <p:cNvPr id="0" name=""/>
                      <p:cNvPicPr>
                        <a:picLocks noChangeAspect="1" noChangeArrowheads="1"/>
                      </p:cNvPicPr>
                      <p:nvPr/>
                    </p:nvPicPr>
                    <p:blipFill>
                      <a:blip r:embed="rId11"/>
                      <a:srcRect/>
                      <a:stretch>
                        <a:fillRect/>
                      </a:stretch>
                    </p:blipFill>
                    <p:spPr bwMode="auto">
                      <a:xfrm>
                        <a:off x="4819079" y="5229200"/>
                        <a:ext cx="3857377" cy="13840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77605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광장">
  <a:themeElements>
    <a:clrScheme name="광장">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광장">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광장">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TotalTime>
  <Words>166</Words>
  <Application>Microsoft Office PowerPoint</Application>
  <PresentationFormat>화면 슬라이드 쇼(4:3)</PresentationFormat>
  <Paragraphs>21</Paragraphs>
  <Slides>1</Slides>
  <Notes>0</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1</vt:i4>
      </vt:variant>
    </vt:vector>
  </HeadingPairs>
  <TitlesOfParts>
    <vt:vector size="3" baseType="lpstr">
      <vt:lpstr>광장</vt:lpstr>
      <vt:lpstr>워크시트</vt:lpstr>
      <vt:lpstr>Lead Cost Management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Cost Management</dc:title>
  <dc:creator>Philip Han</dc:creator>
  <cp:lastModifiedBy>Philip Han</cp:lastModifiedBy>
  <cp:revision>2</cp:revision>
  <dcterms:created xsi:type="dcterms:W3CDTF">2013-12-23T09:08:49Z</dcterms:created>
  <dcterms:modified xsi:type="dcterms:W3CDTF">2013-12-23T09:10:55Z</dcterms:modified>
</cp:coreProperties>
</file>